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8"/>
  </p:notesMasterIdLst>
  <p:handoutMasterIdLst>
    <p:handoutMasterId r:id="rId19"/>
  </p:handoutMasterIdLst>
  <p:sldIdLst>
    <p:sldId id="292" r:id="rId5"/>
    <p:sldId id="291" r:id="rId6"/>
    <p:sldId id="295" r:id="rId7"/>
    <p:sldId id="294" r:id="rId8"/>
    <p:sldId id="297" r:id="rId9"/>
    <p:sldId id="304" r:id="rId10"/>
    <p:sldId id="303" r:id="rId11"/>
    <p:sldId id="299" r:id="rId12"/>
    <p:sldId id="302" r:id="rId13"/>
    <p:sldId id="301" r:id="rId14"/>
    <p:sldId id="305" r:id="rId15"/>
    <p:sldId id="296" r:id="rId16"/>
    <p:sldId id="293" r:id="rId17"/>
  </p:sldIdLst>
  <p:sldSz cx="12192000" cy="6858000"/>
  <p:notesSz cx="7099300" cy="10234613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13F6F"/>
    <a:srgbClr val="2F305C"/>
    <a:srgbClr val="00ACB6"/>
    <a:srgbClr val="013D61"/>
    <a:srgbClr val="F3703A"/>
    <a:srgbClr val="515083"/>
    <a:srgbClr val="3C4798"/>
    <a:srgbClr val="E68637"/>
    <a:srgbClr val="F6A287"/>
    <a:srgbClr val="E98B0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39" autoAdjust="0"/>
  </p:normalViewPr>
  <p:slideViewPr>
    <p:cSldViewPr snapToGrid="0">
      <p:cViewPr varScale="1">
        <p:scale>
          <a:sx n="116" d="100"/>
          <a:sy n="116" d="100"/>
        </p:scale>
        <p:origin x="-32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xmlns="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 rtl="0"/>
            <a:fld id="{36FC0A7B-6666-4F41-AD03-C74B76B10001}" type="datetime1">
              <a:rPr lang="it-IT" smtClean="0"/>
              <a:pPr rtl="0"/>
              <a:t>08/05/2025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 rtl="0"/>
            <a:fld id="{952858E0-3D38-47B7-97D4-4FE08D90D359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10E367B-2E0B-461C-8280-86016408BD7C}" type="datetime1">
              <a:rPr lang="it-IT" smtClean="0"/>
              <a:pPr/>
              <a:t>08/05/2025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 rtl="0"/>
            <a:fld id="{284ECAD9-32EE-4091-BDA5-6BD15ACC5E58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xmlns="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pPr rtl="0"/>
              <a:t>08/05/2025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pPr rtl="0"/>
              <a:t>08/05/2025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xmlns="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xmlns="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xmlns="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xmlns="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pPr rtl="0"/>
              <a:t>08/05/2025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xmlns="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pPr rtl="0"/>
              <a:t>08/05/2025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xmlns="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pPr rtl="0"/>
              <a:t>08/05/2025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xmlns="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pPr rtl="0"/>
              <a:t>08/05/2025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pPr rtl="0"/>
              <a:t>08/05/2025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xmlns="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pPr rtl="0"/>
              <a:t>08/05/2025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xmlns="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pPr rtl="0"/>
              <a:t>08/05/2025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pPr rtl="0"/>
              <a:t>08/05/2025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pPr rtl="0"/>
              <a:t>08/05/2025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xmlns="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A7C93D4F-3003-4D58-9AFB-356A0F800F42}"/>
              </a:ext>
            </a:extLst>
          </p:cNvPr>
          <p:cNvSpPr/>
          <p:nvPr userDrawn="1"/>
        </p:nvSpPr>
        <p:spPr>
          <a:xfrm>
            <a:off x="5060941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pPr rtl="0"/>
              <a:t>08/05/2025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5D945A0D-0BC2-5D67-1B64-3021BAD7B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938" y="0"/>
            <a:ext cx="5018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pPr rtl="0"/>
              <a:t>08/05/2025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xmlns="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pPr rtl="0"/>
              <a:t>08/05/2025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xmlns="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pPr rtl="0"/>
              <a:t>08/05/2025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xmlns="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pPr rtl="0"/>
              <a:t>08/05/2025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xmlns="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pPr rtl="0"/>
              <a:t>08/05/2025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pPr rtl="0"/>
              <a:t>08/05/2025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pPr rtl="0"/>
              <a:t>08/05/2025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DFAB8DF2-5E8E-AAC9-5CFB-04F9609C1AF6}"/>
              </a:ext>
            </a:extLst>
          </p:cNvPr>
          <p:cNvSpPr/>
          <p:nvPr userDrawn="1"/>
        </p:nvSpPr>
        <p:spPr>
          <a:xfrm rot="16200000">
            <a:off x="6073140" y="60104"/>
            <a:ext cx="45719" cy="1219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90775C3D-C100-72AE-04FB-C04AC0D7DE43}"/>
              </a:ext>
            </a:extLst>
          </p:cNvPr>
          <p:cNvSpPr/>
          <p:nvPr userDrawn="1"/>
        </p:nvSpPr>
        <p:spPr>
          <a:xfrm>
            <a:off x="0" y="6174807"/>
            <a:ext cx="12192000" cy="683193"/>
          </a:xfrm>
          <a:prstGeom prst="rect">
            <a:avLst/>
          </a:prstGeom>
          <a:solidFill>
            <a:srgbClr val="113F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arallelogramma 14">
            <a:extLst>
              <a:ext uri="{FF2B5EF4-FFF2-40B4-BE49-F238E27FC236}">
                <a16:creationId xmlns:a16="http://schemas.microsoft.com/office/drawing/2014/main" xmlns="" id="{AF082EE3-41AA-4817-A1CC-C33DDB8F675F}"/>
              </a:ext>
            </a:extLst>
          </p:cNvPr>
          <p:cNvSpPr/>
          <p:nvPr userDrawn="1"/>
        </p:nvSpPr>
        <p:spPr>
          <a:xfrm>
            <a:off x="4434494" y="-124691"/>
            <a:ext cx="2857500" cy="629949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B5E029AD-6703-A540-841D-BE7462E7B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74807"/>
            <a:ext cx="3707476" cy="683193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D1867750-EA89-EFEA-40CB-4FA8E18FEF5A}"/>
              </a:ext>
            </a:extLst>
          </p:cNvPr>
          <p:cNvSpPr/>
          <p:nvPr userDrawn="1"/>
        </p:nvSpPr>
        <p:spPr>
          <a:xfrm rot="16200000">
            <a:off x="6073140" y="76728"/>
            <a:ext cx="45719" cy="12191999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xmlns="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pPr rtl="0"/>
              <a:t>08/05/2025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5168" y="758952"/>
            <a:ext cx="6771502" cy="322751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Malnutrizione al limite: </a:t>
            </a:r>
            <a:br>
              <a:rPr lang="it-IT" dirty="0" smtClean="0"/>
            </a:br>
            <a:r>
              <a:rPr lang="it-IT" dirty="0" smtClean="0"/>
              <a:t>quei pazienti  </a:t>
            </a:r>
            <a:br>
              <a:rPr lang="it-IT" dirty="0" smtClean="0"/>
            </a:br>
            <a:r>
              <a:rPr lang="it-IT" dirty="0" smtClean="0"/>
              <a:t>che molti ignorano </a:t>
            </a:r>
            <a:endParaRPr lang="it-IT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xmlns="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it-IT" sz="2800" b="1" dirty="0" smtClean="0">
                <a:solidFill>
                  <a:srgbClr val="00ACB6"/>
                </a:solidFill>
              </a:rPr>
              <a:t>FRANCESCA  ANZOLIN</a:t>
            </a:r>
          </a:p>
          <a:p>
            <a:r>
              <a:rPr lang="it-IT" sz="2800" b="1" dirty="0" smtClean="0">
                <a:solidFill>
                  <a:srgbClr val="00ACB6"/>
                </a:solidFill>
              </a:rPr>
              <a:t>Medico specialista in scienza dell’alimentazione</a:t>
            </a:r>
          </a:p>
          <a:p>
            <a:r>
              <a:rPr lang="it-IT" sz="2800" b="1" dirty="0" smtClean="0">
                <a:solidFill>
                  <a:srgbClr val="00ACB6"/>
                </a:solidFill>
              </a:rPr>
              <a:t>UOSD NUTRIZIONE CLINICA AULS BOLOGNA</a:t>
            </a:r>
          </a:p>
          <a:p>
            <a:r>
              <a:rPr lang="it-IT" sz="2800" b="1" dirty="0" smtClean="0">
                <a:solidFill>
                  <a:srgbClr val="00ACB6"/>
                </a:solidFill>
              </a:rPr>
              <a:t>CENTRO  INTERAZIENDALE </a:t>
            </a:r>
            <a:r>
              <a:rPr lang="it-IT" sz="2800" b="1" dirty="0" err="1" smtClean="0">
                <a:solidFill>
                  <a:srgbClr val="00ACB6"/>
                </a:solidFill>
              </a:rPr>
              <a:t>DI</a:t>
            </a:r>
            <a:r>
              <a:rPr lang="it-IT" sz="2800" b="1" dirty="0" smtClean="0">
                <a:solidFill>
                  <a:srgbClr val="00ACB6"/>
                </a:solidFill>
              </a:rPr>
              <a:t>  CHIRURGIA DELL’OBESITA’  E METABOLICA </a:t>
            </a:r>
            <a:endParaRPr lang="it-IT" sz="2800" b="1" dirty="0">
              <a:solidFill>
                <a:srgbClr val="00AC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111" y="258977"/>
            <a:ext cx="4256646" cy="34910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1326292" y="3089189"/>
            <a:ext cx="1795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09/2019</a:t>
            </a:r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9351" y="337752"/>
            <a:ext cx="3970250" cy="349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5655276" y="3059668"/>
            <a:ext cx="1795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07/2024</a:t>
            </a:r>
            <a:endParaRPr lang="it-IT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9737" y="2054440"/>
            <a:ext cx="45243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sellaDiTesto 6"/>
          <p:cNvSpPr txBox="1"/>
          <p:nvPr/>
        </p:nvSpPr>
        <p:spPr>
          <a:xfrm>
            <a:off x="8542638" y="5178852"/>
            <a:ext cx="1795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01/2025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347784" y="4555524"/>
            <a:ext cx="336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IMPEDENZIOMETRIA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212259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48496" y="374985"/>
            <a:ext cx="823783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2F305C"/>
                </a:solidFill>
              </a:rPr>
              <a:t>RX ESOFAGO STOMACO DUODENO CON CONTRASTO  ( 03/2025) </a:t>
            </a:r>
            <a:r>
              <a:rPr lang="it-IT" dirty="0" smtClean="0">
                <a:solidFill>
                  <a:srgbClr val="2F305C"/>
                </a:solidFill>
              </a:rPr>
              <a:t> con </a:t>
            </a:r>
            <a:r>
              <a:rPr lang="it-IT" dirty="0" err="1" smtClean="0">
                <a:solidFill>
                  <a:srgbClr val="2F305C"/>
                </a:solidFill>
              </a:rPr>
              <a:t>mdc</a:t>
            </a:r>
            <a:r>
              <a:rPr lang="it-IT" dirty="0" smtClean="0">
                <a:solidFill>
                  <a:srgbClr val="2F305C"/>
                </a:solidFill>
              </a:rPr>
              <a:t> idrosolubile</a:t>
            </a:r>
            <a:endParaRPr lang="it-IT" dirty="0" smtClean="0">
              <a:solidFill>
                <a:srgbClr val="2F305C"/>
              </a:solidFill>
            </a:endParaRPr>
          </a:p>
          <a:p>
            <a:r>
              <a:rPr lang="it-IT" dirty="0" err="1" smtClean="0">
                <a:solidFill>
                  <a:srgbClr val="2F305C"/>
                </a:solidFill>
              </a:rPr>
              <a:t>……</a:t>
            </a:r>
            <a:r>
              <a:rPr lang="it-IT" sz="1200" dirty="0" smtClean="0">
                <a:solidFill>
                  <a:srgbClr val="2F305C"/>
                </a:solidFill>
              </a:rPr>
              <a:t>.    </a:t>
            </a:r>
            <a:r>
              <a:rPr lang="it-IT" dirty="0" smtClean="0">
                <a:solidFill>
                  <a:srgbClr val="2F305C"/>
                </a:solidFill>
              </a:rPr>
              <a:t>Dopo </a:t>
            </a:r>
            <a:r>
              <a:rPr lang="it-IT" dirty="0" smtClean="0">
                <a:solidFill>
                  <a:srgbClr val="2F305C"/>
                </a:solidFill>
              </a:rPr>
              <a:t>somministrazione di </a:t>
            </a:r>
            <a:r>
              <a:rPr lang="it-IT" dirty="0" err="1" smtClean="0">
                <a:solidFill>
                  <a:srgbClr val="2F305C"/>
                </a:solidFill>
              </a:rPr>
              <a:t>m.d.c.</a:t>
            </a:r>
            <a:r>
              <a:rPr lang="it-IT" dirty="0" smtClean="0">
                <a:solidFill>
                  <a:srgbClr val="2F305C"/>
                </a:solidFill>
              </a:rPr>
              <a:t> idrosolubile, regolare meccanismo della deglutizione</a:t>
            </a:r>
            <a:r>
              <a:rPr lang="it-IT" dirty="0" smtClean="0">
                <a:solidFill>
                  <a:srgbClr val="2F305C"/>
                </a:solidFill>
              </a:rPr>
              <a:t>.  Non </a:t>
            </a:r>
            <a:r>
              <a:rPr lang="it-IT" dirty="0" smtClean="0">
                <a:solidFill>
                  <a:srgbClr val="2F305C"/>
                </a:solidFill>
              </a:rPr>
              <a:t>ostacoli alla canalizzazione esofagea </a:t>
            </a:r>
            <a:r>
              <a:rPr lang="it-IT" b="1" dirty="0" smtClean="0">
                <a:solidFill>
                  <a:srgbClr val="2F305C"/>
                </a:solidFill>
              </a:rPr>
              <a:t>con esofago dilatato (45 mm), ripieno </a:t>
            </a:r>
            <a:r>
              <a:rPr lang="it-IT" b="1" dirty="0" smtClean="0">
                <a:solidFill>
                  <a:srgbClr val="2F305C"/>
                </a:solidFill>
              </a:rPr>
              <a:t>di liquidi</a:t>
            </a:r>
            <a:r>
              <a:rPr lang="it-IT" dirty="0" smtClean="0">
                <a:solidFill>
                  <a:srgbClr val="2F305C"/>
                </a:solidFill>
              </a:rPr>
              <a:t>. Giunzione esofago-gastrica in sede, con apertura in tempi fisiologici.</a:t>
            </a:r>
          </a:p>
          <a:p>
            <a:r>
              <a:rPr lang="it-IT" sz="1200" dirty="0" smtClean="0">
                <a:solidFill>
                  <a:srgbClr val="2F305C"/>
                </a:solidFill>
              </a:rPr>
              <a:t>Non spandimenti </a:t>
            </a:r>
            <a:r>
              <a:rPr lang="it-IT" sz="1200" dirty="0" err="1" smtClean="0">
                <a:solidFill>
                  <a:srgbClr val="2F305C"/>
                </a:solidFill>
              </a:rPr>
              <a:t>extraluminali</a:t>
            </a:r>
            <a:r>
              <a:rPr lang="it-IT" sz="1200" dirty="0" smtClean="0">
                <a:solidFill>
                  <a:srgbClr val="2F305C"/>
                </a:solidFill>
              </a:rPr>
              <a:t> di mezzo di contrasto a livello gastrico, con </a:t>
            </a:r>
            <a:r>
              <a:rPr lang="it-IT" sz="1200" dirty="0" smtClean="0">
                <a:solidFill>
                  <a:srgbClr val="2F305C"/>
                </a:solidFill>
              </a:rPr>
              <a:t>importante rallentamento </a:t>
            </a:r>
            <a:r>
              <a:rPr lang="it-IT" sz="1200" dirty="0" smtClean="0">
                <a:solidFill>
                  <a:srgbClr val="2F305C"/>
                </a:solidFill>
              </a:rPr>
              <a:t>della progressione del mezzo di contrasto stesso, ed </a:t>
            </a:r>
            <a:r>
              <a:rPr lang="it-IT" sz="1200" dirty="0" smtClean="0">
                <a:solidFill>
                  <a:srgbClr val="2F305C"/>
                </a:solidFill>
              </a:rPr>
              <a:t>iniziale opacizzazione </a:t>
            </a:r>
            <a:r>
              <a:rPr lang="it-IT" sz="1200" dirty="0" smtClean="0">
                <a:solidFill>
                  <a:srgbClr val="2F305C"/>
                </a:solidFill>
              </a:rPr>
              <a:t>delle anse digiuno-ileali al tempo +50 minuti dalla somministrazione.</a:t>
            </a:r>
          </a:p>
          <a:p>
            <a:r>
              <a:rPr lang="it-IT" dirty="0" smtClean="0">
                <a:solidFill>
                  <a:srgbClr val="2F305C"/>
                </a:solidFill>
              </a:rPr>
              <a:t>In tale fase persiste abbondante residuo esofageo e gastrico di </a:t>
            </a:r>
            <a:r>
              <a:rPr lang="it-IT" dirty="0" err="1" smtClean="0">
                <a:solidFill>
                  <a:srgbClr val="2F305C"/>
                </a:solidFill>
              </a:rPr>
              <a:t>mdc</a:t>
            </a:r>
            <a:r>
              <a:rPr lang="it-IT" dirty="0" smtClean="0">
                <a:solidFill>
                  <a:srgbClr val="2F305C"/>
                </a:solidFill>
              </a:rPr>
              <a:t>.</a:t>
            </a:r>
          </a:p>
          <a:p>
            <a:r>
              <a:rPr lang="it-IT" sz="1200" dirty="0" smtClean="0">
                <a:solidFill>
                  <a:srgbClr val="2F305C"/>
                </a:solidFill>
              </a:rPr>
              <a:t>Al tempo più 120' dalla somministrazione, completo </a:t>
            </a:r>
            <a:r>
              <a:rPr lang="it-IT" sz="1200" dirty="0" err="1" smtClean="0">
                <a:solidFill>
                  <a:srgbClr val="2F305C"/>
                </a:solidFill>
              </a:rPr>
              <a:t>vuotamento</a:t>
            </a:r>
            <a:r>
              <a:rPr lang="it-IT" sz="1200" dirty="0" smtClean="0">
                <a:solidFill>
                  <a:srgbClr val="2F305C"/>
                </a:solidFill>
              </a:rPr>
              <a:t> gastrico ed esofageo ,</a:t>
            </a:r>
          </a:p>
          <a:p>
            <a:r>
              <a:rPr lang="it-IT" sz="1200" dirty="0" smtClean="0">
                <a:solidFill>
                  <a:srgbClr val="2F305C"/>
                </a:solidFill>
              </a:rPr>
              <a:t>con opacizzazione delle anse ileali, disposte in sede pelvica. Voluminosa ernia</a:t>
            </a:r>
          </a:p>
          <a:p>
            <a:r>
              <a:rPr lang="it-IT" sz="1200" dirty="0" smtClean="0">
                <a:solidFill>
                  <a:srgbClr val="2F305C"/>
                </a:solidFill>
              </a:rPr>
              <a:t>inguinale sinistra, con impegno di anse ileali.</a:t>
            </a:r>
            <a:endParaRPr lang="it-IT" dirty="0"/>
          </a:p>
        </p:txBody>
      </p:sp>
      <p:sp>
        <p:nvSpPr>
          <p:cNvPr id="5" name="Freccia a destra 4"/>
          <p:cNvSpPr/>
          <p:nvPr/>
        </p:nvSpPr>
        <p:spPr>
          <a:xfrm>
            <a:off x="650789" y="3758513"/>
            <a:ext cx="1524000" cy="54163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514336" y="3429000"/>
            <a:ext cx="7109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2">
                    <a:lumMod val="50000"/>
                  </a:schemeClr>
                </a:solidFill>
              </a:rPr>
              <a:t>Indicazione chirurgica  a </a:t>
            </a:r>
          </a:p>
          <a:p>
            <a:r>
              <a:rPr lang="it-IT" dirty="0" smtClean="0">
                <a:solidFill>
                  <a:schemeClr val="bg2">
                    <a:lumMod val="50000"/>
                  </a:schemeClr>
                </a:solidFill>
              </a:rPr>
              <a:t>“</a:t>
            </a:r>
            <a:r>
              <a:rPr lang="it-IT" dirty="0" err="1" smtClean="0">
                <a:solidFill>
                  <a:schemeClr val="bg2">
                    <a:lumMod val="50000"/>
                  </a:schemeClr>
                </a:solidFill>
              </a:rPr>
              <a:t>riconfezionamento</a:t>
            </a:r>
            <a:r>
              <a:rPr lang="it-IT" dirty="0" smtClean="0">
                <a:solidFill>
                  <a:schemeClr val="bg2">
                    <a:lumMod val="50000"/>
                  </a:schemeClr>
                </a:solidFill>
              </a:rPr>
              <a:t>  di  anastomosi  </a:t>
            </a:r>
            <a:r>
              <a:rPr lang="it-IT" dirty="0" err="1" smtClean="0">
                <a:solidFill>
                  <a:schemeClr val="bg2">
                    <a:lumMod val="50000"/>
                  </a:schemeClr>
                </a:solidFill>
              </a:rPr>
              <a:t>gastro-digiunale</a:t>
            </a:r>
            <a:r>
              <a:rPr lang="it-IT" dirty="0" smtClean="0">
                <a:solidFill>
                  <a:schemeClr val="bg2">
                    <a:lumMod val="50000"/>
                  </a:schemeClr>
                </a:solidFill>
              </a:rPr>
              <a:t> ed </a:t>
            </a:r>
          </a:p>
          <a:p>
            <a:r>
              <a:rPr lang="it-IT" dirty="0" smtClean="0">
                <a:solidFill>
                  <a:schemeClr val="bg2">
                    <a:lumMod val="50000"/>
                  </a:schemeClr>
                </a:solidFill>
              </a:rPr>
              <a:t>eventuale </a:t>
            </a:r>
            <a:r>
              <a:rPr lang="it-IT" dirty="0" err="1" smtClean="0">
                <a:solidFill>
                  <a:schemeClr val="bg2">
                    <a:lumMod val="50000"/>
                  </a:schemeClr>
                </a:solidFill>
              </a:rPr>
              <a:t>resizing</a:t>
            </a:r>
            <a:r>
              <a:rPr lang="it-IT" dirty="0" smtClean="0">
                <a:solidFill>
                  <a:schemeClr val="bg2">
                    <a:lumMod val="50000"/>
                  </a:schemeClr>
                </a:solidFill>
              </a:rPr>
              <a:t> di </a:t>
            </a:r>
            <a:r>
              <a:rPr lang="it-IT" dirty="0" err="1" smtClean="0">
                <a:solidFill>
                  <a:schemeClr val="bg2">
                    <a:lumMod val="50000"/>
                  </a:schemeClr>
                </a:solidFill>
              </a:rPr>
              <a:t>pouch</a:t>
            </a:r>
            <a:r>
              <a:rPr lang="it-IT" dirty="0" smtClean="0">
                <a:solidFill>
                  <a:schemeClr val="bg2">
                    <a:lumMod val="50000"/>
                  </a:schemeClr>
                </a:solidFill>
              </a:rPr>
              <a:t>  gastrica “</a:t>
            </a:r>
            <a:endParaRPr lang="it-IT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2259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68410" y="428368"/>
            <a:ext cx="1103046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113F6F"/>
                </a:solidFill>
              </a:rPr>
              <a:t>CONSIDERAZIONI</a:t>
            </a:r>
          </a:p>
          <a:p>
            <a:endParaRPr lang="it-IT" dirty="0" smtClean="0">
              <a:solidFill>
                <a:srgbClr val="113F6F"/>
              </a:solidFill>
            </a:endParaRPr>
          </a:p>
          <a:p>
            <a:endParaRPr lang="it-IT" dirty="0" smtClean="0">
              <a:solidFill>
                <a:srgbClr val="113F6F"/>
              </a:solidFill>
            </a:endParaRPr>
          </a:p>
          <a:p>
            <a:r>
              <a:rPr lang="it-IT" dirty="0" smtClean="0">
                <a:solidFill>
                  <a:srgbClr val="113F6F"/>
                </a:solidFill>
              </a:rPr>
              <a:t>Anche un paziente apparentemente  tranquillo  e affidabile con un Fu  consolidato può  presentare delle criticità a distanza di  tempo.</a:t>
            </a:r>
          </a:p>
          <a:p>
            <a:r>
              <a:rPr lang="it-IT" sz="1200" dirty="0" smtClean="0">
                <a:solidFill>
                  <a:srgbClr val="113F6F"/>
                </a:solidFill>
              </a:rPr>
              <a:t>Nello  specifico:</a:t>
            </a:r>
            <a:endParaRPr lang="it-IT" sz="1200" dirty="0" smtClean="0">
              <a:solidFill>
                <a:srgbClr val="113F6F"/>
              </a:solidFill>
            </a:endParaRPr>
          </a:p>
          <a:p>
            <a:pPr>
              <a:buFontTx/>
              <a:buChar char="-"/>
            </a:pPr>
            <a:r>
              <a:rPr lang="it-IT" sz="1200" dirty="0" smtClean="0">
                <a:solidFill>
                  <a:srgbClr val="113F6F"/>
                </a:solidFill>
              </a:rPr>
              <a:t>ripresa </a:t>
            </a:r>
            <a:r>
              <a:rPr lang="it-IT" sz="1200" dirty="0" smtClean="0">
                <a:solidFill>
                  <a:srgbClr val="113F6F"/>
                </a:solidFill>
              </a:rPr>
              <a:t>nel </a:t>
            </a:r>
            <a:r>
              <a:rPr lang="it-IT" sz="1200" dirty="0" smtClean="0">
                <a:solidFill>
                  <a:srgbClr val="113F6F"/>
                </a:solidFill>
              </a:rPr>
              <a:t>post intervento  </a:t>
            </a:r>
            <a:r>
              <a:rPr lang="it-IT" sz="1200" dirty="0" err="1" smtClean="0">
                <a:solidFill>
                  <a:srgbClr val="113F6F"/>
                </a:solidFill>
              </a:rPr>
              <a:t>bariatrico</a:t>
            </a:r>
            <a:r>
              <a:rPr lang="it-IT" sz="1200" dirty="0" smtClean="0">
                <a:solidFill>
                  <a:srgbClr val="113F6F"/>
                </a:solidFill>
              </a:rPr>
              <a:t> </a:t>
            </a:r>
            <a:r>
              <a:rPr lang="it-IT" sz="1200" dirty="0" smtClean="0">
                <a:solidFill>
                  <a:srgbClr val="113F6F"/>
                </a:solidFill>
              </a:rPr>
              <a:t>di abitudine tabagica moderata </a:t>
            </a:r>
          </a:p>
          <a:p>
            <a:pPr>
              <a:buFontTx/>
              <a:buChar char="-"/>
            </a:pPr>
            <a:r>
              <a:rPr lang="it-IT" sz="1200" dirty="0" smtClean="0">
                <a:solidFill>
                  <a:srgbClr val="113F6F"/>
                </a:solidFill>
              </a:rPr>
              <a:t>Non completa adesione alle indicazioni  dietetiche </a:t>
            </a:r>
            <a:endParaRPr lang="it-IT" sz="1200" dirty="0" smtClean="0">
              <a:solidFill>
                <a:srgbClr val="113F6F"/>
              </a:solidFill>
            </a:endParaRPr>
          </a:p>
          <a:p>
            <a:endParaRPr lang="it-IT" dirty="0" smtClean="0">
              <a:solidFill>
                <a:srgbClr val="113F6F"/>
              </a:solidFill>
            </a:endParaRPr>
          </a:p>
          <a:p>
            <a:endParaRPr lang="it-IT" dirty="0" smtClean="0">
              <a:solidFill>
                <a:srgbClr val="113F6F"/>
              </a:solidFill>
            </a:endParaRPr>
          </a:p>
          <a:p>
            <a:r>
              <a:rPr lang="it-IT" dirty="0" smtClean="0">
                <a:solidFill>
                  <a:srgbClr val="113F6F"/>
                </a:solidFill>
              </a:rPr>
              <a:t>Rapidità  </a:t>
            </a:r>
            <a:r>
              <a:rPr lang="it-IT" dirty="0" smtClean="0">
                <a:solidFill>
                  <a:srgbClr val="113F6F"/>
                </a:solidFill>
              </a:rPr>
              <a:t>di  cambiamento  del  quadro </a:t>
            </a:r>
            <a:r>
              <a:rPr lang="it-IT" dirty="0" smtClean="0">
                <a:solidFill>
                  <a:srgbClr val="113F6F"/>
                </a:solidFill>
              </a:rPr>
              <a:t>clinico</a:t>
            </a:r>
            <a:endParaRPr lang="it-IT" dirty="0" smtClean="0">
              <a:solidFill>
                <a:srgbClr val="113F6F"/>
              </a:solidFill>
            </a:endParaRPr>
          </a:p>
          <a:p>
            <a:endParaRPr lang="it-IT" dirty="0" smtClean="0">
              <a:solidFill>
                <a:srgbClr val="113F6F"/>
              </a:solidFill>
            </a:endParaRPr>
          </a:p>
          <a:p>
            <a:endParaRPr lang="it-IT" dirty="0" smtClean="0">
              <a:solidFill>
                <a:srgbClr val="113F6F"/>
              </a:solidFill>
            </a:endParaRPr>
          </a:p>
          <a:p>
            <a:r>
              <a:rPr lang="it-IT" dirty="0" smtClean="0">
                <a:solidFill>
                  <a:srgbClr val="113F6F"/>
                </a:solidFill>
              </a:rPr>
              <a:t> La complicanza (stenosi </a:t>
            </a:r>
            <a:r>
              <a:rPr lang="it-IT" dirty="0" err="1" smtClean="0">
                <a:solidFill>
                  <a:srgbClr val="113F6F"/>
                </a:solidFill>
              </a:rPr>
              <a:t>postanastomotica</a:t>
            </a:r>
            <a:r>
              <a:rPr lang="it-IT" dirty="0" smtClean="0">
                <a:solidFill>
                  <a:srgbClr val="113F6F"/>
                </a:solidFill>
              </a:rPr>
              <a:t>) ha innescato la necessità  di  modificare  l’alimentazione,  il paziente  ha affrontato il problema attraverso   una severa restrizione alimentare; il  quadro  di  Malnutrizione </a:t>
            </a:r>
            <a:r>
              <a:rPr lang="it-IT" dirty="0" err="1" smtClean="0">
                <a:solidFill>
                  <a:srgbClr val="113F6F"/>
                </a:solidFill>
              </a:rPr>
              <a:t>calorico-proteica</a:t>
            </a:r>
            <a:r>
              <a:rPr lang="it-IT" dirty="0" smtClean="0">
                <a:solidFill>
                  <a:srgbClr val="113F6F"/>
                </a:solidFill>
              </a:rPr>
              <a:t>  severa ha determinato  un  cambio di </a:t>
            </a:r>
            <a:r>
              <a:rPr lang="it-IT" dirty="0" err="1" smtClean="0">
                <a:solidFill>
                  <a:srgbClr val="113F6F"/>
                </a:solidFill>
              </a:rPr>
              <a:t>setting</a:t>
            </a:r>
            <a:r>
              <a:rPr lang="it-IT" dirty="0" smtClean="0">
                <a:solidFill>
                  <a:srgbClr val="113F6F"/>
                </a:solidFill>
              </a:rPr>
              <a:t> di  gestione con una presa in carico  intensiva in </a:t>
            </a:r>
            <a:r>
              <a:rPr lang="it-IT" dirty="0" smtClean="0">
                <a:solidFill>
                  <a:srgbClr val="113F6F"/>
                </a:solidFill>
              </a:rPr>
              <a:t>N</a:t>
            </a:r>
            <a:r>
              <a:rPr lang="it-IT" dirty="0" smtClean="0">
                <a:solidFill>
                  <a:srgbClr val="113F6F"/>
                </a:solidFill>
              </a:rPr>
              <a:t>utrizione Clinica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212259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xmlns="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235676" y="1408670"/>
            <a:ext cx="2759675" cy="873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2019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7541742" y="1445741"/>
            <a:ext cx="2759675" cy="873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2025</a:t>
            </a:r>
            <a:endParaRPr lang="it-IT" dirty="0"/>
          </a:p>
        </p:txBody>
      </p:sp>
      <p:sp>
        <p:nvSpPr>
          <p:cNvPr id="6" name="Freccia a destra 5"/>
          <p:cNvSpPr/>
          <p:nvPr/>
        </p:nvSpPr>
        <p:spPr>
          <a:xfrm>
            <a:off x="4621427" y="1705232"/>
            <a:ext cx="2183027" cy="395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4349579" y="263612"/>
            <a:ext cx="2883244" cy="1005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DIEGO </a:t>
            </a:r>
          </a:p>
          <a:p>
            <a:pPr algn="ctr"/>
            <a:r>
              <a:rPr lang="it-IT" dirty="0" smtClean="0"/>
              <a:t>1982 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861751" y="2916195"/>
            <a:ext cx="84849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Vive in famiglia con compagna e due  figli </a:t>
            </a:r>
          </a:p>
          <a:p>
            <a:r>
              <a:rPr lang="it-IT" dirty="0" smtClean="0">
                <a:solidFill>
                  <a:srgbClr val="0070C0"/>
                </a:solidFill>
              </a:rPr>
              <a:t>Lavoro  regolare</a:t>
            </a:r>
          </a:p>
          <a:p>
            <a:r>
              <a:rPr lang="it-IT" dirty="0" smtClean="0">
                <a:solidFill>
                  <a:srgbClr val="0070C0"/>
                </a:solidFill>
              </a:rPr>
              <a:t>Tabagismo </a:t>
            </a:r>
          </a:p>
          <a:p>
            <a:endParaRPr lang="it-IT" dirty="0" smtClean="0">
              <a:solidFill>
                <a:srgbClr val="0070C0"/>
              </a:solidFill>
            </a:endParaRPr>
          </a:p>
          <a:p>
            <a:r>
              <a:rPr lang="it-IT" sz="2400" dirty="0" smtClean="0">
                <a:solidFill>
                  <a:srgbClr val="0070C0"/>
                </a:solidFill>
              </a:rPr>
              <a:t>Nuoto </a:t>
            </a:r>
            <a:r>
              <a:rPr lang="it-IT" sz="2400" dirty="0" smtClean="0">
                <a:solidFill>
                  <a:srgbClr val="0070C0"/>
                </a:solidFill>
              </a:rPr>
              <a:t>agonistico sino a 20 </a:t>
            </a:r>
            <a:r>
              <a:rPr lang="it-IT" sz="2400" dirty="0" smtClean="0">
                <a:solidFill>
                  <a:srgbClr val="0070C0"/>
                </a:solidFill>
              </a:rPr>
              <a:t>anni  kg  75 </a:t>
            </a:r>
            <a:endParaRPr lang="it-IT" sz="2400" dirty="0" smtClean="0">
              <a:solidFill>
                <a:srgbClr val="0070C0"/>
              </a:solidFill>
            </a:endParaRPr>
          </a:p>
          <a:p>
            <a:r>
              <a:rPr lang="it-IT" sz="2400" dirty="0" smtClean="0">
                <a:solidFill>
                  <a:srgbClr val="0070C0"/>
                </a:solidFill>
              </a:rPr>
              <a:t>26 </a:t>
            </a:r>
            <a:r>
              <a:rPr lang="it-IT" sz="2400" dirty="0" smtClean="0">
                <a:solidFill>
                  <a:srgbClr val="0070C0"/>
                </a:solidFill>
              </a:rPr>
              <a:t>anni  kg  110-&gt; dieta kg 90 </a:t>
            </a:r>
          </a:p>
          <a:p>
            <a:r>
              <a:rPr lang="it-IT" sz="2400" dirty="0" err="1" smtClean="0">
                <a:solidFill>
                  <a:srgbClr val="0070C0"/>
                </a:solidFill>
              </a:rPr>
              <a:t>Sd</a:t>
            </a:r>
            <a:r>
              <a:rPr lang="it-IT" sz="2400" dirty="0" smtClean="0">
                <a:solidFill>
                  <a:srgbClr val="0070C0"/>
                </a:solidFill>
              </a:rPr>
              <a:t>  </a:t>
            </a:r>
            <a:r>
              <a:rPr lang="it-IT" sz="2400" dirty="0" err="1" smtClean="0">
                <a:solidFill>
                  <a:srgbClr val="0070C0"/>
                </a:solidFill>
              </a:rPr>
              <a:t>yo-</a:t>
            </a:r>
            <a:r>
              <a:rPr lang="it-IT" sz="2400" dirty="0" smtClean="0">
                <a:solidFill>
                  <a:srgbClr val="0070C0"/>
                </a:solidFill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</a:rPr>
              <a:t>yo</a:t>
            </a:r>
            <a:r>
              <a:rPr lang="it-IT" sz="24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it-IT" sz="2400" dirty="0" smtClean="0">
                <a:solidFill>
                  <a:srgbClr val="0070C0"/>
                </a:solidFill>
              </a:rPr>
              <a:t>36 anni (2019)  kg 135.2 vita 144 fianchi  134  collo 45 cm </a:t>
            </a:r>
            <a:endParaRPr lang="it-IT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225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80087" y="1729946"/>
            <a:ext cx="39376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FU</a:t>
            </a:r>
          </a:p>
          <a:p>
            <a:r>
              <a:rPr lang="it-IT" dirty="0" smtClean="0">
                <a:solidFill>
                  <a:srgbClr val="0070C0"/>
                </a:solidFill>
              </a:rPr>
              <a:t>3°mese </a:t>
            </a:r>
            <a:endParaRPr lang="it-IT" dirty="0" smtClean="0">
              <a:solidFill>
                <a:srgbClr val="0070C0"/>
              </a:solidFill>
            </a:endParaRPr>
          </a:p>
          <a:p>
            <a:r>
              <a:rPr lang="it-IT" dirty="0" smtClean="0">
                <a:solidFill>
                  <a:srgbClr val="0070C0"/>
                </a:solidFill>
              </a:rPr>
              <a:t>6° mese</a:t>
            </a:r>
          </a:p>
          <a:p>
            <a:r>
              <a:rPr lang="it-IT" dirty="0" smtClean="0">
                <a:solidFill>
                  <a:srgbClr val="0070C0"/>
                </a:solidFill>
              </a:rPr>
              <a:t>12° </a:t>
            </a:r>
            <a:r>
              <a:rPr lang="it-IT" dirty="0" smtClean="0">
                <a:solidFill>
                  <a:srgbClr val="0070C0"/>
                </a:solidFill>
              </a:rPr>
              <a:t>mese  kg 72.8  </a:t>
            </a:r>
            <a:r>
              <a:rPr lang="it-IT" dirty="0" err="1" smtClean="0">
                <a:solidFill>
                  <a:srgbClr val="0070C0"/>
                </a:solidFill>
              </a:rPr>
              <a:t>Bmi</a:t>
            </a:r>
            <a:r>
              <a:rPr lang="it-IT" dirty="0" smtClean="0">
                <a:solidFill>
                  <a:srgbClr val="0070C0"/>
                </a:solidFill>
              </a:rPr>
              <a:t>  24.9 </a:t>
            </a:r>
            <a:endParaRPr lang="it-IT" dirty="0" smtClean="0">
              <a:solidFill>
                <a:srgbClr val="0070C0"/>
              </a:solidFill>
            </a:endParaRPr>
          </a:p>
          <a:p>
            <a:r>
              <a:rPr lang="it-IT" dirty="0" smtClean="0">
                <a:solidFill>
                  <a:srgbClr val="0070C0"/>
                </a:solidFill>
              </a:rPr>
              <a:t>18° mese</a:t>
            </a:r>
          </a:p>
          <a:p>
            <a:r>
              <a:rPr lang="it-IT" dirty="0" smtClean="0">
                <a:solidFill>
                  <a:srgbClr val="0070C0"/>
                </a:solidFill>
              </a:rPr>
              <a:t>24° mese </a:t>
            </a:r>
            <a:r>
              <a:rPr lang="it-IT" dirty="0" smtClean="0">
                <a:solidFill>
                  <a:srgbClr val="0070C0"/>
                </a:solidFill>
              </a:rPr>
              <a:t> kg 75.9  </a:t>
            </a:r>
            <a:r>
              <a:rPr lang="it-IT" dirty="0" err="1" smtClean="0">
                <a:solidFill>
                  <a:srgbClr val="0070C0"/>
                </a:solidFill>
              </a:rPr>
              <a:t>Bmi</a:t>
            </a:r>
            <a:r>
              <a:rPr lang="it-IT" dirty="0" smtClean="0">
                <a:solidFill>
                  <a:srgbClr val="0070C0"/>
                </a:solidFill>
              </a:rPr>
              <a:t>  25.9</a:t>
            </a:r>
            <a:endParaRPr lang="it-IT" dirty="0" smtClean="0">
              <a:solidFill>
                <a:srgbClr val="0070C0"/>
              </a:solidFill>
            </a:endParaRPr>
          </a:p>
          <a:p>
            <a:r>
              <a:rPr lang="it-IT" dirty="0" smtClean="0">
                <a:solidFill>
                  <a:srgbClr val="0070C0"/>
                </a:solidFill>
              </a:rPr>
              <a:t>36° </a:t>
            </a:r>
            <a:r>
              <a:rPr lang="it-IT" dirty="0" smtClean="0">
                <a:solidFill>
                  <a:srgbClr val="0070C0"/>
                </a:solidFill>
              </a:rPr>
              <a:t>mese (2023)   kg 70.4  </a:t>
            </a:r>
            <a:r>
              <a:rPr lang="it-IT" dirty="0" err="1" smtClean="0">
                <a:solidFill>
                  <a:srgbClr val="0070C0"/>
                </a:solidFill>
              </a:rPr>
              <a:t>Bmi</a:t>
            </a:r>
            <a:r>
              <a:rPr lang="it-IT" dirty="0" smtClean="0">
                <a:solidFill>
                  <a:srgbClr val="0070C0"/>
                </a:solidFill>
              </a:rPr>
              <a:t> 24 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4" name="Parentesi graffa chiusa 3"/>
          <p:cNvSpPr/>
          <p:nvPr/>
        </p:nvSpPr>
        <p:spPr>
          <a:xfrm>
            <a:off x="3756454" y="1837038"/>
            <a:ext cx="741406" cy="183703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4728518" y="2075936"/>
            <a:ext cx="4003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Effettua </a:t>
            </a:r>
            <a:r>
              <a:rPr lang="it-IT" dirty="0" smtClean="0">
                <a:solidFill>
                  <a:srgbClr val="0070C0"/>
                </a:solidFill>
              </a:rPr>
              <a:t>controlli regolari</a:t>
            </a:r>
          </a:p>
          <a:p>
            <a:r>
              <a:rPr lang="it-IT" dirty="0" smtClean="0">
                <a:solidFill>
                  <a:srgbClr val="0070C0"/>
                </a:solidFill>
              </a:rPr>
              <a:t>Assume integrazioni</a:t>
            </a:r>
            <a:endParaRPr lang="it-IT" dirty="0" smtClean="0">
              <a:solidFill>
                <a:srgbClr val="0070C0"/>
              </a:solidFill>
            </a:endParaRPr>
          </a:p>
          <a:p>
            <a:r>
              <a:rPr lang="it-IT" dirty="0" smtClean="0">
                <a:solidFill>
                  <a:srgbClr val="0070C0"/>
                </a:solidFill>
              </a:rPr>
              <a:t>Correzione di deficit  </a:t>
            </a:r>
            <a:r>
              <a:rPr lang="it-IT" dirty="0" smtClean="0">
                <a:solidFill>
                  <a:srgbClr val="0070C0"/>
                </a:solidFill>
              </a:rPr>
              <a:t>nutrienti</a:t>
            </a:r>
            <a:endParaRPr lang="it-IT" dirty="0" smtClean="0">
              <a:solidFill>
                <a:srgbClr val="0070C0"/>
              </a:solidFill>
            </a:endParaRPr>
          </a:p>
        </p:txBody>
      </p:sp>
      <p:sp>
        <p:nvSpPr>
          <p:cNvPr id="7" name="Freccia a destra 6"/>
          <p:cNvSpPr/>
          <p:nvPr/>
        </p:nvSpPr>
        <p:spPr>
          <a:xfrm>
            <a:off x="2405449" y="4720281"/>
            <a:ext cx="1136822" cy="4036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580238" y="4604951"/>
            <a:ext cx="57005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 smtClean="0">
                <a:solidFill>
                  <a:srgbClr val="0070C0"/>
                </a:solidFill>
              </a:rPr>
              <a:t>Paziente </a:t>
            </a:r>
            <a:r>
              <a:rPr lang="it-IT" sz="3000" b="1" dirty="0" err="1" smtClean="0">
                <a:solidFill>
                  <a:srgbClr val="0070C0"/>
                </a:solidFill>
              </a:rPr>
              <a:t>compliante</a:t>
            </a:r>
            <a:r>
              <a:rPr lang="it-IT" sz="3000" b="1" dirty="0" smtClean="0">
                <a:solidFill>
                  <a:srgbClr val="0070C0"/>
                </a:solidFill>
              </a:rPr>
              <a:t> e adeguato </a:t>
            </a:r>
            <a:endParaRPr lang="it-IT" sz="3000" b="1" dirty="0">
              <a:solidFill>
                <a:srgbClr val="0070C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50789" y="683741"/>
            <a:ext cx="6804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>
              <a:solidFill>
                <a:srgbClr val="0070C0"/>
              </a:solidFill>
            </a:endParaRPr>
          </a:p>
          <a:p>
            <a:r>
              <a:rPr lang="it-IT" dirty="0" smtClean="0">
                <a:solidFill>
                  <a:srgbClr val="0070C0"/>
                </a:solidFill>
              </a:rPr>
              <a:t>30/11/2020  </a:t>
            </a:r>
            <a:r>
              <a:rPr lang="it-IT" dirty="0" smtClean="0">
                <a:solidFill>
                  <a:srgbClr val="0070C0"/>
                </a:solidFill>
              </a:rPr>
              <a:t>1° visita </a:t>
            </a:r>
            <a:r>
              <a:rPr lang="it-IT" dirty="0" smtClean="0">
                <a:solidFill>
                  <a:srgbClr val="0070C0"/>
                </a:solidFill>
              </a:rPr>
              <a:t>kg 114.8 vita 148 fianchi  143 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2259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313127" y="1135448"/>
            <a:ext cx="5485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36° mese </a:t>
            </a:r>
            <a:r>
              <a:rPr lang="it-IT" dirty="0" smtClean="0">
                <a:solidFill>
                  <a:srgbClr val="0070C0"/>
                </a:solidFill>
              </a:rPr>
              <a:t>(settembre  2023</a:t>
            </a:r>
            <a:r>
              <a:rPr lang="it-IT" dirty="0" smtClean="0">
                <a:solidFill>
                  <a:srgbClr val="0070C0"/>
                </a:solidFill>
              </a:rPr>
              <a:t>)   kg </a:t>
            </a:r>
            <a:r>
              <a:rPr lang="it-IT" dirty="0" smtClean="0">
                <a:solidFill>
                  <a:srgbClr val="0070C0"/>
                </a:solidFill>
              </a:rPr>
              <a:t>70.4  BMI  24  EWL 104%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6" name="Freccia in giù 5"/>
          <p:cNvSpPr/>
          <p:nvPr/>
        </p:nvSpPr>
        <p:spPr>
          <a:xfrm>
            <a:off x="5469924" y="1631092"/>
            <a:ext cx="510746" cy="11862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029730" y="2967681"/>
            <a:ext cx="104538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2F305C"/>
                </a:solidFill>
              </a:rPr>
              <a:t>Maggio  2024  </a:t>
            </a:r>
            <a:r>
              <a:rPr lang="it-IT" dirty="0" smtClean="0">
                <a:solidFill>
                  <a:srgbClr val="2F305C"/>
                </a:solidFill>
              </a:rPr>
              <a:t>kg 70 BMI  24 ricoverato  in Medicina OM  ( su indicazione ch </a:t>
            </a:r>
            <a:r>
              <a:rPr lang="it-IT" dirty="0" err="1" smtClean="0">
                <a:solidFill>
                  <a:srgbClr val="2F305C"/>
                </a:solidFill>
              </a:rPr>
              <a:t>bariatra</a:t>
            </a:r>
            <a:r>
              <a:rPr lang="it-IT" dirty="0" smtClean="0">
                <a:solidFill>
                  <a:srgbClr val="2F305C"/>
                </a:solidFill>
              </a:rPr>
              <a:t>) per stenosi  </a:t>
            </a:r>
            <a:r>
              <a:rPr lang="it-IT" dirty="0" err="1" smtClean="0">
                <a:solidFill>
                  <a:srgbClr val="2F305C"/>
                </a:solidFill>
              </a:rPr>
              <a:t>post-anastomotica</a:t>
            </a:r>
            <a:r>
              <a:rPr lang="it-IT" dirty="0" smtClean="0">
                <a:solidFill>
                  <a:srgbClr val="2F305C"/>
                </a:solidFill>
              </a:rPr>
              <a:t>   da sottoporre  a  dilatazione. </a:t>
            </a:r>
          </a:p>
          <a:p>
            <a:r>
              <a:rPr lang="it-IT" dirty="0" smtClean="0">
                <a:solidFill>
                  <a:srgbClr val="2F305C"/>
                </a:solidFill>
              </a:rPr>
              <a:t>Non viene effettuata  la dilatazione ma la sola </a:t>
            </a:r>
          </a:p>
          <a:p>
            <a:r>
              <a:rPr lang="it-IT" dirty="0" smtClean="0">
                <a:solidFill>
                  <a:srgbClr val="2F305C"/>
                </a:solidFill>
              </a:rPr>
              <a:t>- </a:t>
            </a:r>
            <a:r>
              <a:rPr lang="it-IT" dirty="0" err="1" smtClean="0">
                <a:solidFill>
                  <a:srgbClr val="2F305C"/>
                </a:solidFill>
              </a:rPr>
              <a:t>Egds</a:t>
            </a:r>
            <a:r>
              <a:rPr lang="it-IT" dirty="0" smtClean="0">
                <a:solidFill>
                  <a:srgbClr val="2F305C"/>
                </a:solidFill>
              </a:rPr>
              <a:t>:  Stenosi  </a:t>
            </a:r>
            <a:r>
              <a:rPr lang="it-IT" dirty="0" err="1" smtClean="0">
                <a:solidFill>
                  <a:srgbClr val="2F305C"/>
                </a:solidFill>
              </a:rPr>
              <a:t>anastomotica</a:t>
            </a:r>
            <a:r>
              <a:rPr lang="it-IT" dirty="0" smtClean="0">
                <a:solidFill>
                  <a:srgbClr val="2F305C"/>
                </a:solidFill>
              </a:rPr>
              <a:t> </a:t>
            </a:r>
            <a:r>
              <a:rPr lang="it-IT" dirty="0" err="1" smtClean="0">
                <a:solidFill>
                  <a:srgbClr val="2F305C"/>
                </a:solidFill>
              </a:rPr>
              <a:t>gastro-digiunale</a:t>
            </a:r>
            <a:r>
              <a:rPr lang="it-IT" dirty="0" smtClean="0">
                <a:solidFill>
                  <a:srgbClr val="2F305C"/>
                </a:solidFill>
              </a:rPr>
              <a:t>  in contesto  di ulcera Forrest III verosimilmente  flogistico  ischemica in esiti di  bypass gastrico non passibile di  dilatazione endoscopica per elevato  rischio </a:t>
            </a:r>
            <a:r>
              <a:rPr lang="it-IT" dirty="0" err="1" smtClean="0">
                <a:solidFill>
                  <a:srgbClr val="2F305C"/>
                </a:solidFill>
              </a:rPr>
              <a:t>perforativo</a:t>
            </a:r>
            <a:r>
              <a:rPr lang="it-IT" dirty="0" smtClean="0">
                <a:solidFill>
                  <a:srgbClr val="2F305C"/>
                </a:solidFill>
              </a:rPr>
              <a:t>.</a:t>
            </a:r>
          </a:p>
          <a:p>
            <a:r>
              <a:rPr lang="it-IT" dirty="0" smtClean="0">
                <a:solidFill>
                  <a:srgbClr val="2F305C"/>
                </a:solidFill>
              </a:rPr>
              <a:t>La dilatazione viene rimandata a settembre  dopo  adeguata terapia.</a:t>
            </a:r>
          </a:p>
          <a:p>
            <a:r>
              <a:rPr lang="it-IT" dirty="0" smtClean="0">
                <a:solidFill>
                  <a:srgbClr val="2F305C"/>
                </a:solidFill>
              </a:rPr>
              <a:t>Non  viene richiesta consulenza  dietologica (medico). </a:t>
            </a:r>
          </a:p>
          <a:p>
            <a:r>
              <a:rPr lang="it-IT" dirty="0" smtClean="0">
                <a:solidFill>
                  <a:srgbClr val="2F305C"/>
                </a:solidFill>
              </a:rPr>
              <a:t>Alimentazione per </a:t>
            </a:r>
            <a:r>
              <a:rPr lang="it-IT" dirty="0" err="1" smtClean="0">
                <a:solidFill>
                  <a:srgbClr val="2F305C"/>
                </a:solidFill>
              </a:rPr>
              <a:t>os</a:t>
            </a:r>
            <a:r>
              <a:rPr lang="it-IT" dirty="0" smtClean="0">
                <a:solidFill>
                  <a:srgbClr val="2F305C"/>
                </a:solidFill>
              </a:rPr>
              <a:t>  viene dimesso con indicazioni  per fortificazioni  dei pasti, modifica della consistenza ed ONS ipercalorico- iperproteico  ( piano  </a:t>
            </a:r>
            <a:r>
              <a:rPr lang="it-IT" dirty="0" err="1" smtClean="0">
                <a:solidFill>
                  <a:srgbClr val="2F305C"/>
                </a:solidFill>
              </a:rPr>
              <a:t>tx</a:t>
            </a:r>
            <a:r>
              <a:rPr lang="it-IT" dirty="0" smtClean="0">
                <a:solidFill>
                  <a:srgbClr val="2F305C"/>
                </a:solidFill>
              </a:rPr>
              <a:t> per un mese)</a:t>
            </a:r>
          </a:p>
          <a:p>
            <a:r>
              <a:rPr lang="it-IT" dirty="0" smtClean="0">
                <a:solidFill>
                  <a:srgbClr val="2F305C"/>
                </a:solidFill>
              </a:rPr>
              <a:t> </a:t>
            </a:r>
            <a:endParaRPr lang="it-IT" dirty="0">
              <a:solidFill>
                <a:srgbClr val="2F30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2259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69557" y="551935"/>
            <a:ext cx="1125288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2F305C"/>
                </a:solidFill>
              </a:rPr>
              <a:t>Luglio  2024: viene intercettato   casualmente  perché  richiede piano  </a:t>
            </a:r>
            <a:r>
              <a:rPr lang="it-IT" dirty="0" err="1" smtClean="0">
                <a:solidFill>
                  <a:srgbClr val="2F305C"/>
                </a:solidFill>
              </a:rPr>
              <a:t>tx</a:t>
            </a:r>
            <a:r>
              <a:rPr lang="it-IT" dirty="0" smtClean="0">
                <a:solidFill>
                  <a:srgbClr val="2F305C"/>
                </a:solidFill>
              </a:rPr>
              <a:t>  ONS</a:t>
            </a:r>
          </a:p>
          <a:p>
            <a:r>
              <a:rPr lang="it-IT" dirty="0" smtClean="0">
                <a:solidFill>
                  <a:srgbClr val="2F305C"/>
                </a:solidFill>
              </a:rPr>
              <a:t>Colloquio  telefonico  e visita dietologica  urgente</a:t>
            </a:r>
          </a:p>
          <a:p>
            <a:endParaRPr lang="it-IT" dirty="0" smtClean="0">
              <a:solidFill>
                <a:srgbClr val="2F305C"/>
              </a:solidFill>
            </a:endParaRPr>
          </a:p>
          <a:p>
            <a:r>
              <a:rPr lang="it-IT" dirty="0" smtClean="0">
                <a:solidFill>
                  <a:srgbClr val="2F305C"/>
                </a:solidFill>
              </a:rPr>
              <a:t>Obiettivamente: </a:t>
            </a:r>
          </a:p>
          <a:p>
            <a:r>
              <a:rPr lang="it-IT" dirty="0" smtClean="0">
                <a:solidFill>
                  <a:srgbClr val="2F305C"/>
                </a:solidFill>
              </a:rPr>
              <a:t>Obnubilamento  del sensorio, ipotrofia, ipotonia muscolare,  edemi  arti inferiori, difficoltà a muoversi.  </a:t>
            </a:r>
          </a:p>
          <a:p>
            <a:endParaRPr lang="it-IT" dirty="0" smtClean="0">
              <a:solidFill>
                <a:srgbClr val="2F305C"/>
              </a:solidFill>
            </a:endParaRPr>
          </a:p>
          <a:p>
            <a:r>
              <a:rPr lang="it-IT" b="1" dirty="0" smtClean="0">
                <a:solidFill>
                  <a:srgbClr val="2F305C"/>
                </a:solidFill>
              </a:rPr>
              <a:t>Kg 40.8  </a:t>
            </a:r>
            <a:r>
              <a:rPr lang="it-IT" dirty="0" smtClean="0">
                <a:solidFill>
                  <a:srgbClr val="2F305C"/>
                </a:solidFill>
              </a:rPr>
              <a:t>( vs  kg 70) </a:t>
            </a:r>
            <a:r>
              <a:rPr lang="it-IT" b="1" dirty="0" err="1" smtClean="0">
                <a:solidFill>
                  <a:srgbClr val="2F305C"/>
                </a:solidFill>
              </a:rPr>
              <a:t>Bmi</a:t>
            </a:r>
            <a:r>
              <a:rPr lang="it-IT" b="1" dirty="0" smtClean="0">
                <a:solidFill>
                  <a:srgbClr val="2F305C"/>
                </a:solidFill>
              </a:rPr>
              <a:t>  13.95 EWL 148 % </a:t>
            </a:r>
          </a:p>
          <a:p>
            <a:endParaRPr lang="it-IT" dirty="0" smtClean="0">
              <a:solidFill>
                <a:srgbClr val="2F305C"/>
              </a:solidFill>
            </a:endParaRPr>
          </a:p>
          <a:p>
            <a:r>
              <a:rPr lang="it-IT" dirty="0" smtClean="0">
                <a:solidFill>
                  <a:srgbClr val="2F305C"/>
                </a:solidFill>
              </a:rPr>
              <a:t>Esami  ematici:  </a:t>
            </a:r>
            <a:r>
              <a:rPr lang="it-IT" dirty="0" err="1" smtClean="0">
                <a:solidFill>
                  <a:srgbClr val="2F305C"/>
                </a:solidFill>
              </a:rPr>
              <a:t>ipofosforemia</a:t>
            </a:r>
            <a:r>
              <a:rPr lang="it-IT" dirty="0" smtClean="0">
                <a:solidFill>
                  <a:srgbClr val="2F305C"/>
                </a:solidFill>
              </a:rPr>
              <a:t>, </a:t>
            </a:r>
            <a:r>
              <a:rPr lang="it-IT" dirty="0" err="1" smtClean="0">
                <a:solidFill>
                  <a:srgbClr val="2F305C"/>
                </a:solidFill>
              </a:rPr>
              <a:t>ipopotassiemia</a:t>
            </a:r>
            <a:r>
              <a:rPr lang="it-IT" dirty="0" smtClean="0">
                <a:solidFill>
                  <a:srgbClr val="2F305C"/>
                </a:solidFill>
              </a:rPr>
              <a:t>,  </a:t>
            </a:r>
            <a:r>
              <a:rPr lang="it-IT" dirty="0" err="1" smtClean="0">
                <a:solidFill>
                  <a:srgbClr val="2F305C"/>
                </a:solidFill>
              </a:rPr>
              <a:t>ipertransaminasemia</a:t>
            </a:r>
            <a:r>
              <a:rPr lang="it-IT" dirty="0" smtClean="0">
                <a:solidFill>
                  <a:srgbClr val="2F305C"/>
                </a:solidFill>
              </a:rPr>
              <a:t> </a:t>
            </a:r>
          </a:p>
          <a:p>
            <a:endParaRPr lang="it-IT" dirty="0" smtClean="0">
              <a:solidFill>
                <a:srgbClr val="2F305C"/>
              </a:solidFill>
            </a:endParaRPr>
          </a:p>
          <a:p>
            <a:r>
              <a:rPr lang="it-IT" dirty="0" smtClean="0">
                <a:solidFill>
                  <a:srgbClr val="2F305C"/>
                </a:solidFill>
              </a:rPr>
              <a:t>Viene richiesto   ricovero </a:t>
            </a:r>
            <a:r>
              <a:rPr lang="it-IT" dirty="0" smtClean="0">
                <a:solidFill>
                  <a:srgbClr val="2F305C"/>
                </a:solidFill>
              </a:rPr>
              <a:t>urgente  in ambiente </a:t>
            </a:r>
            <a:r>
              <a:rPr lang="it-IT" dirty="0" err="1" smtClean="0">
                <a:solidFill>
                  <a:srgbClr val="2F305C"/>
                </a:solidFill>
              </a:rPr>
              <a:t>internistico</a:t>
            </a:r>
            <a:r>
              <a:rPr lang="it-IT" dirty="0" smtClean="0">
                <a:solidFill>
                  <a:srgbClr val="2F305C"/>
                </a:solidFill>
              </a:rPr>
              <a:t> per  </a:t>
            </a:r>
            <a:endParaRPr lang="it-IT" dirty="0" smtClean="0">
              <a:solidFill>
                <a:srgbClr val="2F305C"/>
              </a:solidFill>
            </a:endParaRPr>
          </a:p>
          <a:p>
            <a:r>
              <a:rPr lang="it-IT" dirty="0" smtClean="0">
                <a:solidFill>
                  <a:srgbClr val="2F305C"/>
                </a:solidFill>
              </a:rPr>
              <a:t> </a:t>
            </a:r>
          </a:p>
          <a:p>
            <a:endParaRPr lang="it-IT" dirty="0" smtClean="0">
              <a:solidFill>
                <a:srgbClr val="2F305C"/>
              </a:solidFill>
            </a:endParaRPr>
          </a:p>
          <a:p>
            <a:pPr algn="ctr"/>
            <a:r>
              <a:rPr lang="it-IT" sz="2800" b="1" dirty="0" smtClean="0">
                <a:solidFill>
                  <a:schemeClr val="bg2">
                    <a:lumMod val="50000"/>
                  </a:schemeClr>
                </a:solidFill>
              </a:rPr>
              <a:t>M</a:t>
            </a:r>
            <a:r>
              <a:rPr lang="it-IT" sz="2800" b="1" dirty="0" smtClean="0">
                <a:solidFill>
                  <a:schemeClr val="bg2">
                    <a:lumMod val="50000"/>
                  </a:schemeClr>
                </a:solidFill>
              </a:rPr>
              <a:t>alnutrizione </a:t>
            </a:r>
            <a:r>
              <a:rPr lang="it-IT" sz="2800" b="1" dirty="0" smtClean="0">
                <a:solidFill>
                  <a:schemeClr val="bg2">
                    <a:lumMod val="50000"/>
                  </a:schemeClr>
                </a:solidFill>
              </a:rPr>
              <a:t>grave </a:t>
            </a:r>
            <a:r>
              <a:rPr lang="it-IT" sz="2800" b="1" dirty="0" err="1" smtClean="0">
                <a:solidFill>
                  <a:schemeClr val="bg2">
                    <a:lumMod val="50000"/>
                  </a:schemeClr>
                </a:solidFill>
              </a:rPr>
              <a:t>calorico-proteica</a:t>
            </a:r>
            <a:r>
              <a:rPr lang="it-IT" sz="2800" b="1" dirty="0" smtClean="0">
                <a:solidFill>
                  <a:schemeClr val="bg2">
                    <a:lumMod val="50000"/>
                  </a:schemeClr>
                </a:solidFill>
              </a:rPr>
              <a:t> su  </a:t>
            </a:r>
            <a:r>
              <a:rPr lang="it-IT" sz="2800" b="1" dirty="0" smtClean="0">
                <a:solidFill>
                  <a:schemeClr val="bg2">
                    <a:lumMod val="50000"/>
                  </a:schemeClr>
                </a:solidFill>
              </a:rPr>
              <a:t>base </a:t>
            </a:r>
            <a:r>
              <a:rPr lang="it-IT" sz="2800" b="1" dirty="0" err="1" smtClean="0">
                <a:solidFill>
                  <a:schemeClr val="bg2">
                    <a:lumMod val="50000"/>
                  </a:schemeClr>
                </a:solidFill>
              </a:rPr>
              <a:t>carenziale</a:t>
            </a:r>
            <a:r>
              <a:rPr lang="it-IT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it-IT" sz="2800" b="1" dirty="0" smtClean="0">
                <a:solidFill>
                  <a:schemeClr val="bg2">
                    <a:lumMod val="50000"/>
                  </a:schemeClr>
                </a:solidFill>
              </a:rPr>
              <a:t>secondo  Criteri  </a:t>
            </a:r>
            <a:r>
              <a:rPr lang="it-IT" sz="2800" b="1" dirty="0" err="1" smtClean="0">
                <a:solidFill>
                  <a:schemeClr val="bg2">
                    <a:lumMod val="50000"/>
                  </a:schemeClr>
                </a:solidFill>
              </a:rPr>
              <a:t>Glim</a:t>
            </a:r>
            <a:r>
              <a:rPr lang="it-IT" sz="2800" b="1" dirty="0" smtClean="0">
                <a:solidFill>
                  <a:schemeClr val="bg2">
                    <a:lumMod val="50000"/>
                  </a:schemeClr>
                </a:solidFill>
              </a:rPr>
              <a:t> 2018</a:t>
            </a:r>
          </a:p>
          <a:p>
            <a:pPr algn="ctr"/>
            <a:r>
              <a:rPr lang="it-IT" sz="2800" b="1" dirty="0" smtClean="0">
                <a:solidFill>
                  <a:schemeClr val="bg2">
                    <a:lumMod val="50000"/>
                  </a:schemeClr>
                </a:solidFill>
              </a:rPr>
              <a:t>+ </a:t>
            </a:r>
          </a:p>
          <a:p>
            <a:pPr algn="ctr"/>
            <a:r>
              <a:rPr lang="it-IT" sz="2800" b="1" dirty="0" err="1" smtClean="0">
                <a:solidFill>
                  <a:schemeClr val="bg2">
                    <a:lumMod val="50000"/>
                  </a:schemeClr>
                </a:solidFill>
              </a:rPr>
              <a:t>Sarcopenia</a:t>
            </a:r>
            <a:endParaRPr lang="it-IT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it-IT" sz="2800" b="1" dirty="0" smtClean="0"/>
          </a:p>
          <a:p>
            <a:r>
              <a:rPr lang="it-IT" sz="2800" b="1" dirty="0" smtClean="0"/>
              <a:t> 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xmlns="" val="2212259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9772" y="347585"/>
            <a:ext cx="11366640" cy="1104840"/>
            <a:chOff x="223920" y="0"/>
            <a:chExt cx="11366640" cy="1104840"/>
          </a:xfrm>
        </p:grpSpPr>
        <p:pic>
          <p:nvPicPr>
            <p:cNvPr id="244" name="Immagine 4"/>
            <p:cNvPicPr/>
            <p:nvPr/>
          </p:nvPicPr>
          <p:blipFill>
            <a:blip r:embed="rId2"/>
            <a:stretch/>
          </p:blipFill>
          <p:spPr>
            <a:xfrm>
              <a:off x="223920" y="0"/>
              <a:ext cx="8164800" cy="11048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5" name="Immagine 1"/>
            <p:cNvPicPr/>
            <p:nvPr/>
          </p:nvPicPr>
          <p:blipFill>
            <a:blip r:embed="rId3"/>
            <a:stretch/>
          </p:blipFill>
          <p:spPr>
            <a:xfrm>
              <a:off x="7366680" y="830160"/>
              <a:ext cx="4223880" cy="25236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48" name="Immagine 5"/>
          <p:cNvPicPr/>
          <p:nvPr/>
        </p:nvPicPr>
        <p:blipFill>
          <a:blip r:embed="rId4"/>
          <a:stretch/>
        </p:blipFill>
        <p:spPr>
          <a:xfrm>
            <a:off x="113283" y="1529467"/>
            <a:ext cx="7020685" cy="20869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Immagine 1"/>
          <p:cNvPicPr/>
          <p:nvPr/>
        </p:nvPicPr>
        <p:blipFill>
          <a:blip r:embed="rId5"/>
          <a:srcRect t="5372"/>
          <a:stretch/>
        </p:blipFill>
        <p:spPr>
          <a:xfrm>
            <a:off x="4783858" y="3654719"/>
            <a:ext cx="7309288" cy="244128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6" name="Rettangolo 15"/>
          <p:cNvSpPr/>
          <p:nvPr/>
        </p:nvSpPr>
        <p:spPr>
          <a:xfrm>
            <a:off x="4950941" y="4901513"/>
            <a:ext cx="6837406" cy="37894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4036540" y="2257168"/>
            <a:ext cx="1812325" cy="11718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4141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918360" y="3286276"/>
            <a:ext cx="1499288" cy="2567974"/>
            <a:chOff x="18859107" y="-291111"/>
            <a:chExt cx="1999049" cy="3423964"/>
          </a:xfrm>
        </p:grpSpPr>
        <p:pic>
          <p:nvPicPr>
            <p:cNvPr id="5" name="Immagine 323"/>
            <p:cNvPicPr/>
            <p:nvPr/>
          </p:nvPicPr>
          <p:blipFill>
            <a:blip r:embed="rId2" cstate="print"/>
            <a:stretch/>
          </p:blipFill>
          <p:spPr>
            <a:xfrm>
              <a:off x="18876183" y="-291111"/>
              <a:ext cx="1981973" cy="1604459"/>
            </a:xfrm>
            <a:prstGeom prst="rect">
              <a:avLst/>
            </a:prstGeom>
            <a:ln>
              <a:noFill/>
            </a:ln>
            <a:effectLst>
              <a:outerShdw blurRad="107950" dist="126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6" name="CustomShape 2"/>
            <p:cNvSpPr/>
            <p:nvPr/>
          </p:nvSpPr>
          <p:spPr>
            <a:xfrm>
              <a:off x="18859107" y="1379982"/>
              <a:ext cx="1966096" cy="175287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6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67500" tIns="33750" rIns="67500" bIns="337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it-IT" sz="1350" spc="-1" dirty="0">
                  <a:solidFill>
                    <a:srgbClr val="000000"/>
                  </a:solidFill>
                  <a:latin typeface="Arial"/>
                  <a:ea typeface="DejaVu Sans"/>
                </a:rPr>
                <a:t>CUT OFF della forza di prensione (EWGSOP2): </a:t>
              </a:r>
              <a:endParaRPr lang="it-IT" sz="1350" spc="-1" dirty="0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it-IT" sz="1350" spc="-1" dirty="0">
                  <a:solidFill>
                    <a:srgbClr val="000000"/>
                  </a:solidFill>
                  <a:latin typeface="Arial"/>
                  <a:ea typeface="DejaVu Sans"/>
                </a:rPr>
                <a:t>&lt; 27 Kg uomo</a:t>
              </a:r>
              <a:endParaRPr lang="it-IT" sz="1350" spc="-1" dirty="0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it-IT" sz="1350" spc="-1" dirty="0">
                  <a:solidFill>
                    <a:srgbClr val="000000"/>
                  </a:solidFill>
                  <a:latin typeface="Arial"/>
                  <a:ea typeface="DejaVu Sans"/>
                </a:rPr>
                <a:t>&lt; 16 Kg donna</a:t>
              </a:r>
              <a:endParaRPr lang="it-IT" sz="1350" spc="-1" dirty="0">
                <a:latin typeface="Arial"/>
              </a:endParaRPr>
            </a:p>
          </p:txBody>
        </p:sp>
      </p:grpSp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A41B271D-65E4-4045-A983-66E53831B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648" y="370727"/>
            <a:ext cx="4670854" cy="1870853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453081" y="1449859"/>
            <a:ext cx="1869988" cy="73316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Perdita di  massa muscolare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3323966" y="1503404"/>
            <a:ext cx="1680519" cy="73316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Perdita di  forza</a:t>
            </a:r>
            <a:endParaRPr lang="it-IT" dirty="0"/>
          </a:p>
        </p:txBody>
      </p:sp>
      <p:sp>
        <p:nvSpPr>
          <p:cNvPr id="11" name="Croce 10"/>
          <p:cNvSpPr/>
          <p:nvPr/>
        </p:nvSpPr>
        <p:spPr>
          <a:xfrm>
            <a:off x="2586682" y="1688756"/>
            <a:ext cx="304800" cy="2883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749644" y="3272481"/>
            <a:ext cx="4011827" cy="164550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 smtClean="0">
                <a:solidFill>
                  <a:srgbClr val="2F30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SARCOPENIA</a:t>
            </a:r>
            <a:endParaRPr lang="it-IT" sz="3600" b="1" dirty="0">
              <a:solidFill>
                <a:srgbClr val="2F30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ccia in giù 12"/>
          <p:cNvSpPr/>
          <p:nvPr/>
        </p:nvSpPr>
        <p:spPr>
          <a:xfrm>
            <a:off x="2660821" y="2553729"/>
            <a:ext cx="222422" cy="5354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436606" y="5688226"/>
            <a:ext cx="28832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Bossi </a:t>
            </a:r>
            <a:r>
              <a:rPr lang="it-IT" sz="1200" dirty="0" err="1" smtClean="0">
                <a:solidFill>
                  <a:srgbClr val="002060"/>
                </a:solidFill>
              </a:rPr>
              <a:t>P.Nutrients</a:t>
            </a:r>
            <a:r>
              <a:rPr lang="it-IT" sz="1200" dirty="0" smtClean="0">
                <a:solidFill>
                  <a:srgbClr val="002060"/>
                </a:solidFill>
              </a:rPr>
              <a:t> 2021,13,198</a:t>
            </a:r>
            <a:endParaRPr lang="it-IT" sz="1200" dirty="0">
              <a:solidFill>
                <a:srgbClr val="002060"/>
              </a:solidFill>
            </a:endParaRPr>
          </a:p>
        </p:txBody>
      </p:sp>
      <p:pic>
        <p:nvPicPr>
          <p:cNvPr id="16" name="Immagine 11"/>
          <p:cNvPicPr/>
          <p:nvPr/>
        </p:nvPicPr>
        <p:blipFill>
          <a:blip r:embed="rId4"/>
          <a:stretch/>
        </p:blipFill>
        <p:spPr>
          <a:xfrm>
            <a:off x="6494364" y="3561657"/>
            <a:ext cx="2615760" cy="2356830"/>
          </a:xfrm>
          <a:prstGeom prst="rect">
            <a:avLst/>
          </a:prstGeom>
          <a:ln>
            <a:noFill/>
          </a:ln>
          <a:effectLst>
            <a:outerShdw blurRad="107950" dist="126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22422" y="782595"/>
            <a:ext cx="1015725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113F6F"/>
                </a:solidFill>
              </a:rPr>
              <a:t>Terapia:  </a:t>
            </a:r>
          </a:p>
          <a:p>
            <a:r>
              <a:rPr lang="it-IT" dirty="0" smtClean="0">
                <a:solidFill>
                  <a:srgbClr val="113F6F"/>
                </a:solidFill>
              </a:rPr>
              <a:t>nutrizione parenterale totale ( 1250 cc Kcal  955 AA 40 g/ sacca  addizionata di oligoelementi  e vitamine);  i primi  due  </a:t>
            </a:r>
            <a:r>
              <a:rPr lang="it-IT" dirty="0" err="1" smtClean="0">
                <a:solidFill>
                  <a:srgbClr val="113F6F"/>
                </a:solidFill>
              </a:rPr>
              <a:t>gg</a:t>
            </a:r>
            <a:r>
              <a:rPr lang="it-IT" dirty="0" smtClean="0">
                <a:solidFill>
                  <a:srgbClr val="113F6F"/>
                </a:solidFill>
              </a:rPr>
              <a:t>   infonde ½ sacca e a seguire aumenta il  volume  progressivamente  il  volume</a:t>
            </a:r>
          </a:p>
          <a:p>
            <a:r>
              <a:rPr lang="it-IT" dirty="0" err="1" smtClean="0">
                <a:solidFill>
                  <a:srgbClr val="113F6F"/>
                </a:solidFill>
              </a:rPr>
              <a:t>Tiamina</a:t>
            </a:r>
            <a:r>
              <a:rPr lang="it-IT" dirty="0" smtClean="0">
                <a:solidFill>
                  <a:srgbClr val="113F6F"/>
                </a:solidFill>
              </a:rPr>
              <a:t> 1 f </a:t>
            </a:r>
            <a:r>
              <a:rPr lang="it-IT" dirty="0" err="1" smtClean="0">
                <a:solidFill>
                  <a:srgbClr val="113F6F"/>
                </a:solidFill>
              </a:rPr>
              <a:t>im</a:t>
            </a:r>
            <a:r>
              <a:rPr lang="it-IT" dirty="0" smtClean="0">
                <a:solidFill>
                  <a:srgbClr val="113F6F"/>
                </a:solidFill>
              </a:rPr>
              <a:t> </a:t>
            </a:r>
            <a:r>
              <a:rPr lang="it-IT" dirty="0" err="1" smtClean="0">
                <a:solidFill>
                  <a:srgbClr val="113F6F"/>
                </a:solidFill>
              </a:rPr>
              <a:t>die</a:t>
            </a:r>
            <a:r>
              <a:rPr lang="it-IT" dirty="0" smtClean="0">
                <a:solidFill>
                  <a:srgbClr val="113F6F"/>
                </a:solidFill>
              </a:rPr>
              <a:t> </a:t>
            </a:r>
          </a:p>
          <a:p>
            <a:r>
              <a:rPr lang="it-IT" dirty="0" err="1" smtClean="0">
                <a:solidFill>
                  <a:srgbClr val="113F6F"/>
                </a:solidFill>
              </a:rPr>
              <a:t>Esafosfina</a:t>
            </a:r>
            <a:r>
              <a:rPr lang="it-IT" dirty="0" smtClean="0">
                <a:solidFill>
                  <a:srgbClr val="113F6F"/>
                </a:solidFill>
              </a:rPr>
              <a:t> 5 g/50ml  </a:t>
            </a:r>
            <a:r>
              <a:rPr lang="it-IT" dirty="0" smtClean="0">
                <a:solidFill>
                  <a:srgbClr val="113F6F"/>
                </a:solidFill>
              </a:rPr>
              <a:t>( modulata  secondo  necessità)  </a:t>
            </a:r>
            <a:endParaRPr lang="it-IT" dirty="0" smtClean="0">
              <a:solidFill>
                <a:srgbClr val="113F6F"/>
              </a:solidFill>
            </a:endParaRPr>
          </a:p>
          <a:p>
            <a:endParaRPr lang="it-IT" dirty="0" smtClean="0">
              <a:solidFill>
                <a:srgbClr val="113F6F"/>
              </a:solidFill>
            </a:endParaRPr>
          </a:p>
          <a:p>
            <a:r>
              <a:rPr lang="it-IT" dirty="0" smtClean="0">
                <a:solidFill>
                  <a:srgbClr val="113F6F"/>
                </a:solidFill>
              </a:rPr>
              <a:t>Monitoraggio  </a:t>
            </a:r>
            <a:r>
              <a:rPr lang="it-IT" dirty="0" smtClean="0">
                <a:solidFill>
                  <a:srgbClr val="113F6F"/>
                </a:solidFill>
              </a:rPr>
              <a:t>clinico- </a:t>
            </a:r>
            <a:r>
              <a:rPr lang="it-IT" dirty="0" err="1" smtClean="0">
                <a:solidFill>
                  <a:srgbClr val="113F6F"/>
                </a:solidFill>
              </a:rPr>
              <a:t>ematochimico</a:t>
            </a:r>
            <a:r>
              <a:rPr lang="it-IT" dirty="0" smtClean="0">
                <a:solidFill>
                  <a:srgbClr val="113F6F"/>
                </a:solidFill>
              </a:rPr>
              <a:t>  intensivo  (in </a:t>
            </a:r>
            <a:r>
              <a:rPr lang="it-IT" dirty="0" smtClean="0">
                <a:solidFill>
                  <a:srgbClr val="113F6F"/>
                </a:solidFill>
              </a:rPr>
              <a:t>particolare  di  glicemia, elettroliti compreso  Fosforo  corretti secondo  necessità </a:t>
            </a:r>
            <a:r>
              <a:rPr lang="it-IT" dirty="0" smtClean="0">
                <a:solidFill>
                  <a:srgbClr val="113F6F"/>
                </a:solidFill>
              </a:rPr>
              <a:t>), prevenzione di  </a:t>
            </a:r>
            <a:r>
              <a:rPr lang="it-IT" dirty="0" err="1" smtClean="0">
                <a:solidFill>
                  <a:srgbClr val="113F6F"/>
                </a:solidFill>
              </a:rPr>
              <a:t>sd</a:t>
            </a:r>
            <a:r>
              <a:rPr lang="it-IT" dirty="0" smtClean="0">
                <a:solidFill>
                  <a:srgbClr val="113F6F"/>
                </a:solidFill>
              </a:rPr>
              <a:t> da </a:t>
            </a:r>
            <a:r>
              <a:rPr lang="it-IT" dirty="0" err="1" smtClean="0">
                <a:solidFill>
                  <a:srgbClr val="113F6F"/>
                </a:solidFill>
              </a:rPr>
              <a:t>Refeeding</a:t>
            </a:r>
            <a:r>
              <a:rPr lang="it-IT" dirty="0" smtClean="0">
                <a:solidFill>
                  <a:srgbClr val="113F6F"/>
                </a:solidFill>
              </a:rPr>
              <a:t> </a:t>
            </a:r>
          </a:p>
          <a:p>
            <a:endParaRPr lang="it-IT" dirty="0" smtClean="0">
              <a:solidFill>
                <a:srgbClr val="113F6F"/>
              </a:solidFill>
            </a:endParaRPr>
          </a:p>
          <a:p>
            <a:r>
              <a:rPr lang="it-IT" dirty="0" smtClean="0">
                <a:solidFill>
                  <a:srgbClr val="113F6F"/>
                </a:solidFill>
              </a:rPr>
              <a:t>Visita psichiatrica  per DNA: non confermato.  </a:t>
            </a:r>
          </a:p>
          <a:p>
            <a:endParaRPr lang="it-IT" dirty="0" smtClean="0">
              <a:solidFill>
                <a:srgbClr val="113F6F"/>
              </a:solidFill>
            </a:endParaRPr>
          </a:p>
          <a:p>
            <a:r>
              <a:rPr lang="it-IT" dirty="0" smtClean="0">
                <a:solidFill>
                  <a:srgbClr val="113F6F"/>
                </a:solidFill>
              </a:rPr>
              <a:t>Successiva ripresa dell’alimentazione  per </a:t>
            </a:r>
            <a:r>
              <a:rPr lang="it-IT" dirty="0" err="1" smtClean="0">
                <a:solidFill>
                  <a:srgbClr val="113F6F"/>
                </a:solidFill>
              </a:rPr>
              <a:t>os</a:t>
            </a:r>
            <a:r>
              <a:rPr lang="it-IT" smtClean="0">
                <a:solidFill>
                  <a:srgbClr val="113F6F"/>
                </a:solidFill>
              </a:rPr>
              <a:t> + ONS </a:t>
            </a:r>
            <a:endParaRPr lang="it-IT" dirty="0" smtClean="0">
              <a:solidFill>
                <a:srgbClr val="113F6F"/>
              </a:solidFill>
            </a:endParaRPr>
          </a:p>
          <a:p>
            <a:endParaRPr lang="it-IT" dirty="0" smtClean="0">
              <a:solidFill>
                <a:srgbClr val="113F6F"/>
              </a:solidFill>
            </a:endParaRPr>
          </a:p>
          <a:p>
            <a:r>
              <a:rPr lang="it-IT" dirty="0" smtClean="0">
                <a:solidFill>
                  <a:srgbClr val="113F6F"/>
                </a:solidFill>
              </a:rPr>
              <a:t>Dal  rientro  a domicilio  ha effettuato  controlli  regolari (dietologo/dietista) . </a:t>
            </a:r>
          </a:p>
          <a:p>
            <a:endParaRPr lang="it-IT" dirty="0" smtClean="0">
              <a:solidFill>
                <a:srgbClr val="113F6F"/>
              </a:solidFill>
            </a:endParaRPr>
          </a:p>
          <a:p>
            <a:r>
              <a:rPr lang="it-IT" dirty="0" smtClean="0">
                <a:solidFill>
                  <a:srgbClr val="113F6F"/>
                </a:solidFill>
              </a:rPr>
              <a:t>A gennaio  2025 segnalati  dal  </a:t>
            </a:r>
            <a:r>
              <a:rPr lang="it-IT" dirty="0" err="1" smtClean="0">
                <a:solidFill>
                  <a:srgbClr val="113F6F"/>
                </a:solidFill>
              </a:rPr>
              <a:t>mmg</a:t>
            </a:r>
            <a:r>
              <a:rPr lang="it-IT" dirty="0" smtClean="0">
                <a:solidFill>
                  <a:srgbClr val="113F6F"/>
                </a:solidFill>
              </a:rPr>
              <a:t>  episodi  di  vomito ,  </a:t>
            </a:r>
            <a:r>
              <a:rPr lang="it-IT" dirty="0" err="1" smtClean="0">
                <a:solidFill>
                  <a:srgbClr val="113F6F"/>
                </a:solidFill>
              </a:rPr>
              <a:t>relati</a:t>
            </a:r>
            <a:r>
              <a:rPr lang="it-IT" dirty="0" smtClean="0">
                <a:solidFill>
                  <a:srgbClr val="113F6F"/>
                </a:solidFill>
              </a:rPr>
              <a:t> a ripresa autonoma di  alimentazione di  consistenza normale . </a:t>
            </a:r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212259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416908" y="1674674"/>
            <a:ext cx="7043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113F6F"/>
                </a:solidFill>
              </a:rPr>
              <a:t>Visita dietologica   </a:t>
            </a:r>
            <a:r>
              <a:rPr lang="it-IT" b="1" dirty="0" smtClean="0">
                <a:solidFill>
                  <a:srgbClr val="113F6F"/>
                </a:solidFill>
              </a:rPr>
              <a:t>25/03/2025  Kg 56 </a:t>
            </a:r>
            <a:r>
              <a:rPr lang="it-IT" b="1" dirty="0" err="1" smtClean="0">
                <a:solidFill>
                  <a:srgbClr val="113F6F"/>
                </a:solidFill>
              </a:rPr>
              <a:t>Bmi</a:t>
            </a:r>
            <a:r>
              <a:rPr lang="it-IT" b="1" dirty="0" smtClean="0">
                <a:solidFill>
                  <a:srgbClr val="113F6F"/>
                </a:solidFill>
              </a:rPr>
              <a:t>  19.15 </a:t>
            </a:r>
          </a:p>
          <a:p>
            <a:r>
              <a:rPr lang="it-IT" dirty="0" smtClean="0">
                <a:solidFill>
                  <a:srgbClr val="113F6F"/>
                </a:solidFill>
              </a:rPr>
              <a:t>Clinicamente  migliorato. Ripresa </a:t>
            </a:r>
            <a:r>
              <a:rPr lang="it-IT" dirty="0" smtClean="0">
                <a:solidFill>
                  <a:srgbClr val="113F6F"/>
                </a:solidFill>
              </a:rPr>
              <a:t>dell’attività  lavorativa da </a:t>
            </a:r>
            <a:r>
              <a:rPr lang="it-IT" dirty="0" smtClean="0">
                <a:solidFill>
                  <a:srgbClr val="113F6F"/>
                </a:solidFill>
              </a:rPr>
              <a:t>tempo</a:t>
            </a:r>
            <a:endParaRPr lang="it-IT" dirty="0" smtClean="0">
              <a:solidFill>
                <a:srgbClr val="113F6F"/>
              </a:solidFill>
            </a:endParaRPr>
          </a:p>
          <a:p>
            <a:endParaRPr lang="it-IT" dirty="0" smtClean="0">
              <a:solidFill>
                <a:srgbClr val="113F6F"/>
              </a:solidFill>
            </a:endParaRPr>
          </a:p>
          <a:p>
            <a:r>
              <a:rPr lang="it-IT" dirty="0" smtClean="0">
                <a:solidFill>
                  <a:srgbClr val="113F6F"/>
                </a:solidFill>
              </a:rPr>
              <a:t>Alimentazione per </a:t>
            </a:r>
            <a:r>
              <a:rPr lang="it-IT" dirty="0" err="1" smtClean="0">
                <a:solidFill>
                  <a:srgbClr val="113F6F"/>
                </a:solidFill>
              </a:rPr>
              <a:t>os</a:t>
            </a:r>
            <a:r>
              <a:rPr lang="it-IT" dirty="0" smtClean="0">
                <a:solidFill>
                  <a:srgbClr val="113F6F"/>
                </a:solidFill>
              </a:rPr>
              <a:t>,  consistenza modificata </a:t>
            </a:r>
            <a:r>
              <a:rPr lang="it-IT" dirty="0" err="1" smtClean="0">
                <a:solidFill>
                  <a:srgbClr val="113F6F"/>
                </a:solidFill>
              </a:rPr>
              <a:t>liquida-cremosa</a:t>
            </a:r>
            <a:endParaRPr lang="it-IT" dirty="0" smtClean="0">
              <a:solidFill>
                <a:srgbClr val="113F6F"/>
              </a:solidFill>
            </a:endParaRPr>
          </a:p>
          <a:p>
            <a:r>
              <a:rPr lang="it-IT" dirty="0" smtClean="0">
                <a:solidFill>
                  <a:srgbClr val="113F6F"/>
                </a:solidFill>
              </a:rPr>
              <a:t>ONS ipercalorico/iperproteico </a:t>
            </a:r>
            <a:r>
              <a:rPr lang="it-IT" dirty="0" smtClean="0">
                <a:solidFill>
                  <a:srgbClr val="113F6F"/>
                </a:solidFill>
              </a:rPr>
              <a:t>2 </a:t>
            </a:r>
            <a:r>
              <a:rPr lang="it-IT" dirty="0" err="1" smtClean="0">
                <a:solidFill>
                  <a:srgbClr val="113F6F"/>
                </a:solidFill>
              </a:rPr>
              <a:t>brick</a:t>
            </a:r>
            <a:r>
              <a:rPr lang="it-IT" dirty="0" smtClean="0">
                <a:solidFill>
                  <a:srgbClr val="113F6F"/>
                </a:solidFill>
              </a:rPr>
              <a:t> </a:t>
            </a:r>
            <a:r>
              <a:rPr lang="it-IT" dirty="0" err="1" smtClean="0">
                <a:solidFill>
                  <a:srgbClr val="113F6F"/>
                </a:solidFill>
              </a:rPr>
              <a:t>die</a:t>
            </a:r>
            <a:r>
              <a:rPr lang="it-IT" dirty="0" smtClean="0">
                <a:solidFill>
                  <a:srgbClr val="113F6F"/>
                </a:solidFill>
              </a:rPr>
              <a:t> </a:t>
            </a:r>
            <a:endParaRPr lang="it-IT" dirty="0" smtClean="0">
              <a:solidFill>
                <a:srgbClr val="113F6F"/>
              </a:solidFill>
            </a:endParaRPr>
          </a:p>
          <a:p>
            <a:r>
              <a:rPr lang="it-IT" dirty="0" smtClean="0">
                <a:solidFill>
                  <a:srgbClr val="113F6F"/>
                </a:solidFill>
              </a:rPr>
              <a:t>Integrazione </a:t>
            </a:r>
            <a:r>
              <a:rPr lang="it-IT" dirty="0" err="1" smtClean="0">
                <a:solidFill>
                  <a:srgbClr val="113F6F"/>
                </a:solidFill>
              </a:rPr>
              <a:t>bariatrica</a:t>
            </a:r>
            <a:r>
              <a:rPr lang="it-IT" dirty="0" smtClean="0">
                <a:solidFill>
                  <a:srgbClr val="113F6F"/>
                </a:solidFill>
              </a:rPr>
              <a:t> ( multivitaminico e  calcio)</a:t>
            </a:r>
          </a:p>
        </p:txBody>
      </p:sp>
    </p:spTree>
    <p:extLst>
      <p:ext uri="{BB962C8B-B14F-4D97-AF65-F5344CB8AC3E}">
        <p14:creationId xmlns:p14="http://schemas.microsoft.com/office/powerpoint/2010/main" xmlns="" val="221225939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240</TotalTime>
  <Words>761</Words>
  <Application>Microsoft Office PowerPoint</Application>
  <PresentationFormat>Personalizzato</PresentationFormat>
  <Paragraphs>114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RetrospectVTI</vt:lpstr>
      <vt:lpstr>Malnutrizione al limite:  quei pazienti   che molti ignorano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Grazie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f.anzolin</cp:lastModifiedBy>
  <cp:revision>58</cp:revision>
  <dcterms:created xsi:type="dcterms:W3CDTF">2022-02-27T17:36:31Z</dcterms:created>
  <dcterms:modified xsi:type="dcterms:W3CDTF">2025-05-08T19:55:50Z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